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6" r:id="rId2"/>
    <p:sldId id="257" r:id="rId3"/>
    <p:sldId id="275" r:id="rId4"/>
    <p:sldId id="276" r:id="rId5"/>
    <p:sldId id="277" r:id="rId6"/>
    <p:sldId id="278" r:id="rId7"/>
    <p:sldId id="279" r:id="rId8"/>
    <p:sldId id="280" r:id="rId9"/>
    <p:sldId id="281" r:id="rId10"/>
    <p:sldId id="282" r:id="rId11"/>
    <p:sldId id="273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8E49AB-1000-4DE3-9884-44F62583FB3D}" type="datetimeFigureOut">
              <a:rPr lang="en-CA" smtClean="0"/>
              <a:t>19/09/2012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7E2F55-1101-408E-A2AA-15A11D9788F8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0030287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7E2F55-1101-408E-A2AA-15A11D9788F8}" type="slidenum">
              <a:rPr lang="en-CA" smtClean="0"/>
              <a:t>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7491836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C37D2291-FC98-4355-B2C3-F226B2659E76}" type="datetimeFigureOut">
              <a:rPr lang="en-US" smtClean="0"/>
              <a:pPr/>
              <a:t>9/19/2012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51496B77-BFC4-4342-B5DD-6A48E5D2396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Rectangle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Rectangle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D2291-FC98-4355-B2C3-F226B2659E76}" type="datetimeFigureOut">
              <a:rPr lang="en-US" smtClean="0"/>
              <a:pPr/>
              <a:t>9/19/2012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96B77-BFC4-4342-B5DD-6A48E5D2396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D2291-FC98-4355-B2C3-F226B2659E76}" type="datetimeFigureOut">
              <a:rPr lang="en-US" smtClean="0"/>
              <a:pPr/>
              <a:t>9/19/2012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96B77-BFC4-4342-B5DD-6A48E5D2396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Isosceles Triangle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C37F4EBE-CBC6-417B-B6B6-8BFC0B666B0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6B467C75-0B80-4C60-A8EB-00BE3347028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D2291-FC98-4355-B2C3-F226B2659E76}" type="datetimeFigureOut">
              <a:rPr lang="en-US" smtClean="0"/>
              <a:pPr/>
              <a:t>9/19/2012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96B77-BFC4-4342-B5DD-6A48E5D2396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C37D2291-FC98-4355-B2C3-F226B2659E76}" type="datetimeFigureOut">
              <a:rPr lang="en-US" smtClean="0"/>
              <a:pPr/>
              <a:t>9/19/2012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51496B77-BFC4-4342-B5DD-6A48E5D2396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D2291-FC98-4355-B2C3-F226B2659E76}" type="datetimeFigureOut">
              <a:rPr lang="en-US" smtClean="0"/>
              <a:pPr/>
              <a:t>9/19/2012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96B77-BFC4-4342-B5DD-6A48E5D2396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D2291-FC98-4355-B2C3-F226B2659E76}" type="datetimeFigureOut">
              <a:rPr lang="en-US" smtClean="0"/>
              <a:pPr/>
              <a:t>9/19/2012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96B77-BFC4-4342-B5DD-6A48E5D2396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D2291-FC98-4355-B2C3-F226B2659E76}" type="datetimeFigureOut">
              <a:rPr lang="en-US" smtClean="0"/>
              <a:pPr/>
              <a:t>9/19/2012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96B77-BFC4-4342-B5DD-6A48E5D2396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D2291-FC98-4355-B2C3-F226B2659E76}" type="datetimeFigureOut">
              <a:rPr lang="en-US" smtClean="0"/>
              <a:pPr/>
              <a:t>9/19/2012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96B77-BFC4-4342-B5DD-6A48E5D2396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Straight Connector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D2291-FC98-4355-B2C3-F226B2659E76}" type="datetimeFigureOut">
              <a:rPr lang="en-US" smtClean="0"/>
              <a:pPr/>
              <a:t>9/19/2012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96B77-BFC4-4342-B5DD-6A48E5D2396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D2291-FC98-4355-B2C3-F226B2659E76}" type="datetimeFigureOut">
              <a:rPr lang="en-US" smtClean="0"/>
              <a:pPr/>
              <a:t>9/19/2012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96B77-BFC4-4342-B5DD-6A48E5D2396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C37D2291-FC98-4355-B2C3-F226B2659E76}" type="datetimeFigureOut">
              <a:rPr lang="en-US" smtClean="0"/>
              <a:pPr/>
              <a:t>9/19/2012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1496B77-BFC4-4342-B5DD-6A48E5D2396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8" name="Straight Connector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Straight Connector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Isosceles Triangle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3886200"/>
            <a:ext cx="7010400" cy="990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Cell Biology:</a:t>
            </a:r>
            <a:br>
              <a:rPr lang="en-US" dirty="0" smtClean="0"/>
            </a:br>
            <a:r>
              <a:rPr lang="en-US" sz="2700" dirty="0" smtClean="0"/>
              <a:t>Cell Compounds and Biological Molecules</a:t>
            </a:r>
            <a:endParaRPr lang="en-US" sz="27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124450"/>
            <a:ext cx="7315200" cy="533400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/>
              <a:t>Lesson 2 – </a:t>
            </a:r>
            <a:r>
              <a:rPr lang="en-US" dirty="0" smtClean="0"/>
              <a:t>Acids, Bases, and Buffers (</a:t>
            </a:r>
            <a:r>
              <a:rPr lang="en-US" i="1" dirty="0" smtClean="0"/>
              <a:t>Inquiry into Life pg. 29-30</a:t>
            </a:r>
            <a:r>
              <a:rPr lang="en-US" dirty="0" smtClean="0"/>
              <a:t>)</a:t>
            </a:r>
            <a:endParaRPr lang="en-US" dirty="0"/>
          </a:p>
        </p:txBody>
      </p:sp>
      <p:pic>
        <p:nvPicPr>
          <p:cNvPr id="5" name="Picture 4" descr="ph_scale_c_la_73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33600" y="152400"/>
            <a:ext cx="4876800" cy="34686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Buffers and pH</a:t>
            </a:r>
          </a:p>
        </p:txBody>
      </p:sp>
      <p:sp>
        <p:nvSpPr>
          <p:cNvPr id="225283" name="Text Box 3"/>
          <p:cNvSpPr txBox="1">
            <a:spLocks noChangeArrowheads="1"/>
          </p:cNvSpPr>
          <p:nvPr/>
        </p:nvSpPr>
        <p:spPr bwMode="auto">
          <a:xfrm>
            <a:off x="1143000" y="1371600"/>
            <a:ext cx="6597640" cy="4072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600" dirty="0"/>
              <a:t>If </a:t>
            </a:r>
            <a:r>
              <a:rPr lang="en-US" sz="2600" b="1" dirty="0"/>
              <a:t>hydrogen</a:t>
            </a:r>
            <a:r>
              <a:rPr lang="en-US" sz="2600" dirty="0"/>
              <a:t> ions (H+) are </a:t>
            </a:r>
            <a:r>
              <a:rPr lang="en-US" sz="2600" b="1" dirty="0"/>
              <a:t>added</a:t>
            </a:r>
            <a:r>
              <a:rPr lang="en-US" sz="2600" dirty="0"/>
              <a:t> to the blood, this reaction occurs:</a:t>
            </a:r>
          </a:p>
          <a:p>
            <a:endParaRPr lang="en-US" dirty="0"/>
          </a:p>
          <a:p>
            <a:r>
              <a:rPr lang="en-US" dirty="0">
                <a:latin typeface="Times New Roman" pitchFamily="18" charset="0"/>
              </a:rPr>
              <a:t>	</a:t>
            </a:r>
            <a:r>
              <a:rPr lang="en-US" sz="2800" dirty="0">
                <a:latin typeface="Times New Roman" pitchFamily="18" charset="0"/>
              </a:rPr>
              <a:t>H</a:t>
            </a:r>
            <a:r>
              <a:rPr lang="en-US" sz="2800" baseline="30000" dirty="0">
                <a:latin typeface="Times New Roman" pitchFamily="18" charset="0"/>
              </a:rPr>
              <a:t>+</a:t>
            </a:r>
            <a:r>
              <a:rPr lang="en-US" sz="2800" dirty="0">
                <a:latin typeface="Times New Roman" pitchFamily="18" charset="0"/>
              </a:rPr>
              <a:t> + HCO</a:t>
            </a:r>
            <a:r>
              <a:rPr lang="en-US" sz="2800" baseline="-25000" dirty="0">
                <a:latin typeface="Times New Roman" pitchFamily="18" charset="0"/>
              </a:rPr>
              <a:t>3</a:t>
            </a:r>
            <a:r>
              <a:rPr lang="en-US" sz="2800" baseline="30000" dirty="0">
                <a:latin typeface="Times New Roman" pitchFamily="18" charset="0"/>
              </a:rPr>
              <a:t>-</a:t>
            </a:r>
            <a:r>
              <a:rPr lang="en-US" sz="2800" dirty="0">
                <a:latin typeface="Times New Roman" pitchFamily="18" charset="0"/>
              </a:rPr>
              <a:t> 	         </a:t>
            </a:r>
            <a:r>
              <a:rPr lang="en-US" sz="2800" dirty="0" smtClean="0">
                <a:latin typeface="Times New Roman" pitchFamily="18" charset="0"/>
              </a:rPr>
              <a:t>H</a:t>
            </a:r>
            <a:r>
              <a:rPr lang="en-US" sz="2800" baseline="-25000" dirty="0" smtClean="0">
                <a:latin typeface="Times New Roman" pitchFamily="18" charset="0"/>
              </a:rPr>
              <a:t>2</a:t>
            </a:r>
            <a:r>
              <a:rPr lang="en-US" sz="2800" dirty="0" smtClean="0">
                <a:latin typeface="Times New Roman" pitchFamily="18" charset="0"/>
              </a:rPr>
              <a:t>CO</a:t>
            </a:r>
            <a:r>
              <a:rPr lang="en-US" sz="2800" baseline="-25000" dirty="0" smtClean="0">
                <a:latin typeface="Times New Roman" pitchFamily="18" charset="0"/>
              </a:rPr>
              <a:t>3</a:t>
            </a:r>
            <a:endParaRPr lang="en-US" sz="2800" baseline="-25000" dirty="0">
              <a:latin typeface="Times New Roman" pitchFamily="18" charset="0"/>
            </a:endParaRPr>
          </a:p>
          <a:p>
            <a:endParaRPr lang="en-US" sz="2800" baseline="-25000" dirty="0">
              <a:latin typeface="Times New Roman" pitchFamily="18" charset="0"/>
            </a:endParaRPr>
          </a:p>
          <a:p>
            <a:r>
              <a:rPr lang="en-US" sz="2600" dirty="0"/>
              <a:t>If </a:t>
            </a:r>
            <a:r>
              <a:rPr lang="en-US" sz="2600" b="1" dirty="0"/>
              <a:t>hydroxide</a:t>
            </a:r>
            <a:r>
              <a:rPr lang="en-US" sz="2600" dirty="0"/>
              <a:t> ions (OH-) are added to the blood, this reaction occurs:</a:t>
            </a:r>
          </a:p>
          <a:p>
            <a:endParaRPr lang="en-US" dirty="0"/>
          </a:p>
          <a:p>
            <a:r>
              <a:rPr lang="en-US" sz="2800" dirty="0">
                <a:latin typeface="Times New Roman" pitchFamily="18" charset="0"/>
              </a:rPr>
              <a:t>	OH</a:t>
            </a:r>
            <a:r>
              <a:rPr lang="en-US" sz="2800" baseline="30000" dirty="0">
                <a:latin typeface="Times New Roman" pitchFamily="18" charset="0"/>
              </a:rPr>
              <a:t>-</a:t>
            </a:r>
            <a:r>
              <a:rPr lang="en-US" sz="2800" dirty="0">
                <a:latin typeface="Times New Roman" pitchFamily="18" charset="0"/>
              </a:rPr>
              <a:t> + H</a:t>
            </a:r>
            <a:r>
              <a:rPr lang="en-US" sz="2800" baseline="-25000" dirty="0">
                <a:latin typeface="Times New Roman" pitchFamily="18" charset="0"/>
              </a:rPr>
              <a:t>2</a:t>
            </a:r>
            <a:r>
              <a:rPr lang="en-US" sz="2800" dirty="0">
                <a:latin typeface="Times New Roman" pitchFamily="18" charset="0"/>
              </a:rPr>
              <a:t>CO</a:t>
            </a:r>
            <a:r>
              <a:rPr lang="en-US" sz="2800" baseline="-25000" dirty="0">
                <a:latin typeface="Times New Roman" pitchFamily="18" charset="0"/>
              </a:rPr>
              <a:t>3	</a:t>
            </a:r>
            <a:r>
              <a:rPr lang="en-US" sz="2800" dirty="0">
                <a:latin typeface="Times New Roman" pitchFamily="18" charset="0"/>
              </a:rPr>
              <a:t>HCO</a:t>
            </a:r>
            <a:r>
              <a:rPr lang="en-US" sz="2800" baseline="-25000" dirty="0">
                <a:latin typeface="Times New Roman" pitchFamily="18" charset="0"/>
              </a:rPr>
              <a:t>3</a:t>
            </a:r>
            <a:r>
              <a:rPr lang="en-US" sz="2800" baseline="30000" dirty="0">
                <a:latin typeface="Times New Roman" pitchFamily="18" charset="0"/>
              </a:rPr>
              <a:t>- </a:t>
            </a:r>
            <a:r>
              <a:rPr lang="en-US" sz="2800" dirty="0">
                <a:latin typeface="Times New Roman" pitchFamily="18" charset="0"/>
              </a:rPr>
              <a:t> + H</a:t>
            </a:r>
            <a:r>
              <a:rPr lang="en-US" sz="2800" baseline="-25000" dirty="0">
                <a:latin typeface="Times New Roman" pitchFamily="18" charset="0"/>
              </a:rPr>
              <a:t>2</a:t>
            </a:r>
            <a:r>
              <a:rPr lang="en-US" sz="2800" dirty="0">
                <a:latin typeface="Times New Roman" pitchFamily="18" charset="0"/>
              </a:rPr>
              <a:t>O</a:t>
            </a:r>
          </a:p>
          <a:p>
            <a:endParaRPr lang="en-US" dirty="0">
              <a:latin typeface="Times New Roman" pitchFamily="18" charset="0"/>
            </a:endParaRPr>
          </a:p>
          <a:p>
            <a:endParaRPr lang="en-US" dirty="0"/>
          </a:p>
        </p:txBody>
      </p:sp>
      <p:sp>
        <p:nvSpPr>
          <p:cNvPr id="225284" name="Line 4"/>
          <p:cNvSpPr>
            <a:spLocks noChangeShapeType="1"/>
          </p:cNvSpPr>
          <p:nvPr/>
        </p:nvSpPr>
        <p:spPr bwMode="auto">
          <a:xfrm>
            <a:off x="3962400" y="2743200"/>
            <a:ext cx="685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5285" name="Line 5"/>
          <p:cNvSpPr>
            <a:spLocks noChangeShapeType="1"/>
          </p:cNvSpPr>
          <p:nvPr/>
        </p:nvSpPr>
        <p:spPr bwMode="auto">
          <a:xfrm>
            <a:off x="4114800" y="4495800"/>
            <a:ext cx="685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6248400" y="2362200"/>
            <a:ext cx="2590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H</a:t>
            </a:r>
            <a:r>
              <a:rPr lang="en-US" baseline="30000" dirty="0" smtClean="0">
                <a:solidFill>
                  <a:srgbClr val="FF0000"/>
                </a:solidFill>
              </a:rPr>
              <a:t>+</a:t>
            </a:r>
            <a:r>
              <a:rPr lang="en-US" dirty="0" smtClean="0">
                <a:solidFill>
                  <a:srgbClr val="FF0000"/>
                </a:solidFill>
              </a:rPr>
              <a:t> ions removed from blood, raises pH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162800" y="3962400"/>
            <a:ext cx="1981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OH</a:t>
            </a:r>
            <a:r>
              <a:rPr lang="en-US" baseline="30000" dirty="0" smtClean="0">
                <a:solidFill>
                  <a:srgbClr val="FF0000"/>
                </a:solidFill>
              </a:rPr>
              <a:t>-</a:t>
            </a:r>
            <a:r>
              <a:rPr lang="en-US" dirty="0" smtClean="0">
                <a:solidFill>
                  <a:srgbClr val="FF0000"/>
                </a:solidFill>
              </a:rPr>
              <a:t> ions removed from blood, lowers pH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14600" y="2895600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bicarbonate ion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2895600" y="4724400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carbonic acid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2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2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5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5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52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52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52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52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5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5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284" grpId="0" animBg="1"/>
      <p:bldP spid="225285" grpId="0" animBg="1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Homework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Read pg. 31-40 – Carbohydrates, Lipids, Proteins, Nucleic Acids</a:t>
            </a:r>
          </a:p>
          <a:p>
            <a:r>
              <a:rPr lang="en-US" dirty="0" smtClean="0"/>
              <a:t>Create Flashcards for all </a:t>
            </a:r>
            <a:r>
              <a:rPr lang="en-US" b="1" dirty="0" smtClean="0"/>
              <a:t>bold terms </a:t>
            </a:r>
            <a:r>
              <a:rPr lang="en-US" dirty="0" smtClean="0"/>
              <a:t>found in these pages</a:t>
            </a:r>
          </a:p>
          <a:p>
            <a:r>
              <a:rPr lang="en-US" dirty="0" smtClean="0"/>
              <a:t>Each flash card should have the word on the front side</a:t>
            </a:r>
          </a:p>
          <a:p>
            <a:r>
              <a:rPr lang="en-US" dirty="0" smtClean="0"/>
              <a:t>The back side should have:</a:t>
            </a:r>
          </a:p>
          <a:p>
            <a:pPr lvl="1"/>
            <a:r>
              <a:rPr lang="en-US" dirty="0" smtClean="0"/>
              <a:t>Picture/diagram</a:t>
            </a:r>
          </a:p>
          <a:p>
            <a:pPr lvl="1"/>
            <a:r>
              <a:rPr lang="en-US" dirty="0" smtClean="0"/>
              <a:t>Function </a:t>
            </a:r>
          </a:p>
          <a:p>
            <a:pPr lvl="1"/>
            <a:r>
              <a:rPr lang="en-US" dirty="0" smtClean="0"/>
              <a:t>Composition</a:t>
            </a:r>
          </a:p>
          <a:p>
            <a:pPr lvl="1"/>
            <a:r>
              <a:rPr lang="en-US" dirty="0" smtClean="0"/>
              <a:t>Location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Today’s 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Describe the role of acids, bases, and buffers in biological systems in the human body, including:</a:t>
            </a:r>
          </a:p>
          <a:p>
            <a:pPr lvl="1"/>
            <a:r>
              <a:rPr lang="en-US" dirty="0" smtClean="0"/>
              <a:t>Differentiate among acids, bases, and buffers</a:t>
            </a:r>
          </a:p>
          <a:p>
            <a:pPr lvl="1"/>
            <a:r>
              <a:rPr lang="en-US" dirty="0" smtClean="0"/>
              <a:t>Describe the importance of pH to biological systems in the human body</a:t>
            </a:r>
          </a:p>
        </p:txBody>
      </p:sp>
      <p:pic>
        <p:nvPicPr>
          <p:cNvPr id="4" name="Picture 3" descr="400_F_9615672_6CXkDXqJa3cM6zpOZbASLwJ5vHcp8ZM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0" y="3200400"/>
            <a:ext cx="2450211" cy="299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Acids and Bases</a:t>
            </a:r>
          </a:p>
        </p:txBody>
      </p:sp>
      <p:pic>
        <p:nvPicPr>
          <p:cNvPr id="218116" name="Picture 4" descr="p30a_when_water_ionizes_c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838200" y="2209800"/>
            <a:ext cx="7425988" cy="1308830"/>
          </a:xfrm>
        </p:spPr>
      </p:pic>
      <p:sp>
        <p:nvSpPr>
          <p:cNvPr id="218115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3938588"/>
            <a:ext cx="8229600" cy="2187575"/>
          </a:xfrm>
        </p:spPr>
        <p:txBody>
          <a:bodyPr>
            <a:normAutofit fontScale="92500"/>
          </a:bodyPr>
          <a:lstStyle/>
          <a:p>
            <a:r>
              <a:rPr lang="en-US" sz="2800" dirty="0"/>
              <a:t>When water </a:t>
            </a:r>
            <a:r>
              <a:rPr lang="en-US" sz="2800" b="1" dirty="0"/>
              <a:t>ionizes</a:t>
            </a:r>
            <a:r>
              <a:rPr lang="en-US" sz="2800" dirty="0"/>
              <a:t>, it releases an equal number of hydrogen ions (H</a:t>
            </a:r>
            <a:r>
              <a:rPr lang="en-US" sz="2800" baseline="30000" dirty="0"/>
              <a:t>+</a:t>
            </a:r>
            <a:r>
              <a:rPr lang="en-US" sz="2800" dirty="0"/>
              <a:t>) and hydroxide ions (OH</a:t>
            </a:r>
            <a:r>
              <a:rPr lang="en-US" sz="2800" baseline="30000" dirty="0"/>
              <a:t>-</a:t>
            </a:r>
            <a:r>
              <a:rPr lang="en-US" sz="2800" dirty="0" smtClean="0"/>
              <a:t>).</a:t>
            </a:r>
          </a:p>
          <a:p>
            <a:r>
              <a:rPr lang="en-US" sz="2800" b="1" dirty="0" smtClean="0"/>
              <a:t>Ionization</a:t>
            </a:r>
            <a:r>
              <a:rPr lang="en-US" sz="2800" dirty="0" smtClean="0"/>
              <a:t> is the process of converting an atom or molecule into an ion by adding or removing </a:t>
            </a:r>
            <a:r>
              <a:rPr lang="en-US" sz="2800" b="1" dirty="0" smtClean="0"/>
              <a:t>charged </a:t>
            </a:r>
            <a:r>
              <a:rPr lang="en-US" sz="2800" dirty="0" smtClean="0"/>
              <a:t>particles such as electrons or ions</a:t>
            </a:r>
          </a:p>
          <a:p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8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8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81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81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1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Acids and Bases</a:t>
            </a:r>
          </a:p>
        </p:txBody>
      </p:sp>
      <p:sp>
        <p:nvSpPr>
          <p:cNvPr id="2191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Acidic Solutions (High H</a:t>
            </a:r>
            <a:r>
              <a:rPr lang="en-US" baseline="30000" dirty="0"/>
              <a:t>+</a:t>
            </a:r>
            <a:r>
              <a:rPr lang="en-US" dirty="0"/>
              <a:t> Concentrations)</a:t>
            </a:r>
          </a:p>
          <a:p>
            <a:pPr lvl="1"/>
            <a:r>
              <a:rPr lang="en-US" dirty="0"/>
              <a:t>Acids are substances that </a:t>
            </a:r>
            <a:r>
              <a:rPr lang="en-US" b="1" dirty="0"/>
              <a:t>dissociate</a:t>
            </a:r>
            <a:r>
              <a:rPr lang="en-US" dirty="0"/>
              <a:t> in water, releasing hydrogen ions </a:t>
            </a:r>
            <a:r>
              <a:rPr lang="en-US" b="1" dirty="0"/>
              <a:t>(H</a:t>
            </a:r>
            <a:r>
              <a:rPr lang="en-US" b="1" baseline="30000" dirty="0"/>
              <a:t>+</a:t>
            </a:r>
            <a:r>
              <a:rPr lang="en-US" b="1" dirty="0"/>
              <a:t>)</a:t>
            </a:r>
            <a:r>
              <a:rPr lang="en-US" dirty="0"/>
              <a:t>.</a:t>
            </a:r>
          </a:p>
          <a:p>
            <a:pPr lvl="1">
              <a:buFontTx/>
              <a:buNone/>
            </a:pPr>
            <a:endParaRPr lang="en-US" dirty="0"/>
          </a:p>
          <a:p>
            <a:pPr lvl="1"/>
            <a:r>
              <a:rPr lang="en-US" dirty="0"/>
              <a:t>An example:</a:t>
            </a:r>
          </a:p>
          <a:p>
            <a:pPr lvl="3">
              <a:buFontTx/>
              <a:buNone/>
            </a:pPr>
            <a:r>
              <a:rPr lang="en-US" dirty="0"/>
              <a:t>		</a:t>
            </a:r>
            <a:endParaRPr lang="en-US" sz="3200" dirty="0"/>
          </a:p>
          <a:p>
            <a:pPr lvl="3">
              <a:buFontTx/>
              <a:buNone/>
            </a:pPr>
            <a:r>
              <a:rPr lang="en-US" sz="3200" dirty="0"/>
              <a:t>		       </a:t>
            </a:r>
            <a:r>
              <a:rPr lang="en-US" sz="3200" dirty="0" err="1"/>
              <a:t>HCl</a:t>
            </a:r>
            <a:r>
              <a:rPr lang="en-US" sz="3200" dirty="0"/>
              <a:t>	     H</a:t>
            </a:r>
            <a:r>
              <a:rPr lang="en-US" sz="3200" baseline="30000" dirty="0"/>
              <a:t>+</a:t>
            </a:r>
            <a:r>
              <a:rPr lang="en-US" sz="3200" dirty="0"/>
              <a:t> + </a:t>
            </a:r>
            <a:r>
              <a:rPr lang="en-US" sz="3200" dirty="0" err="1"/>
              <a:t>Cl</a:t>
            </a:r>
            <a:r>
              <a:rPr lang="en-US" sz="3200" baseline="30000" dirty="0"/>
              <a:t>-</a:t>
            </a:r>
          </a:p>
        </p:txBody>
      </p:sp>
      <p:sp>
        <p:nvSpPr>
          <p:cNvPr id="219140" name="Line 4"/>
          <p:cNvSpPr>
            <a:spLocks noChangeShapeType="1"/>
          </p:cNvSpPr>
          <p:nvPr/>
        </p:nvSpPr>
        <p:spPr bwMode="auto">
          <a:xfrm>
            <a:off x="3962400" y="3886200"/>
            <a:ext cx="7620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514600" y="4114800"/>
            <a:ext cx="1905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hydrochloric acid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91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91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91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91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91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91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9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9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9140" grpId="0" animBg="1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Acids and Bases</a:t>
            </a:r>
          </a:p>
        </p:txBody>
      </p:sp>
      <p:sp>
        <p:nvSpPr>
          <p:cNvPr id="220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Basic Solutions (Low H</a:t>
            </a:r>
            <a:r>
              <a:rPr lang="en-US" baseline="30000" dirty="0"/>
              <a:t>+</a:t>
            </a:r>
            <a:r>
              <a:rPr lang="en-US" dirty="0"/>
              <a:t> Concentrations)</a:t>
            </a:r>
          </a:p>
          <a:p>
            <a:pPr lvl="1"/>
            <a:r>
              <a:rPr lang="en-US" b="1" dirty="0" smtClean="0"/>
              <a:t>Bases</a:t>
            </a:r>
            <a:r>
              <a:rPr lang="en-US" dirty="0" smtClean="0"/>
              <a:t> </a:t>
            </a:r>
            <a:r>
              <a:rPr lang="en-US" dirty="0"/>
              <a:t>are substances that dissociate in water, releasing hydroxide ions (OH</a:t>
            </a:r>
            <a:r>
              <a:rPr lang="en-US" baseline="30000" dirty="0"/>
              <a:t>-</a:t>
            </a:r>
            <a:r>
              <a:rPr lang="en-US" dirty="0"/>
              <a:t>) or take up hydrogen ions (H</a:t>
            </a:r>
            <a:r>
              <a:rPr lang="en-US" baseline="30000" dirty="0"/>
              <a:t>+</a:t>
            </a:r>
            <a:r>
              <a:rPr lang="en-US" dirty="0"/>
              <a:t>).</a:t>
            </a:r>
          </a:p>
          <a:p>
            <a:pPr lvl="1">
              <a:buFontTx/>
              <a:buNone/>
            </a:pPr>
            <a:endParaRPr lang="en-US" dirty="0"/>
          </a:p>
          <a:p>
            <a:pPr lvl="1"/>
            <a:r>
              <a:rPr lang="en-US" dirty="0"/>
              <a:t>An example:</a:t>
            </a:r>
          </a:p>
          <a:p>
            <a:pPr lvl="3">
              <a:buFontTx/>
              <a:buNone/>
            </a:pPr>
            <a:r>
              <a:rPr lang="en-US" dirty="0"/>
              <a:t>		</a:t>
            </a:r>
            <a:endParaRPr lang="en-US" sz="3200" dirty="0"/>
          </a:p>
          <a:p>
            <a:pPr lvl="3">
              <a:buFontTx/>
              <a:buNone/>
            </a:pPr>
            <a:r>
              <a:rPr lang="en-US" sz="3200" dirty="0"/>
              <a:t>		   </a:t>
            </a:r>
            <a:r>
              <a:rPr lang="en-US" sz="3200" dirty="0" err="1"/>
              <a:t>NaOH</a:t>
            </a:r>
            <a:r>
              <a:rPr lang="en-US" sz="3200" dirty="0"/>
              <a:t>	     Na</a:t>
            </a:r>
            <a:r>
              <a:rPr lang="en-US" sz="3200" baseline="30000" dirty="0"/>
              <a:t>+</a:t>
            </a:r>
            <a:r>
              <a:rPr lang="en-US" sz="3200" dirty="0"/>
              <a:t> + OH</a:t>
            </a:r>
            <a:r>
              <a:rPr lang="en-US" sz="3200" baseline="30000" dirty="0"/>
              <a:t>-</a:t>
            </a:r>
          </a:p>
        </p:txBody>
      </p:sp>
      <p:sp>
        <p:nvSpPr>
          <p:cNvPr id="220164" name="Line 4"/>
          <p:cNvSpPr>
            <a:spLocks noChangeShapeType="1"/>
          </p:cNvSpPr>
          <p:nvPr/>
        </p:nvSpPr>
        <p:spPr bwMode="auto">
          <a:xfrm>
            <a:off x="3886200" y="3886200"/>
            <a:ext cx="7620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286000" y="4114800"/>
            <a:ext cx="1905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sodium hydroxide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01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01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01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01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01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01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0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0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016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1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Acids and Bases</a:t>
            </a:r>
          </a:p>
        </p:txBody>
      </p:sp>
      <p:sp>
        <p:nvSpPr>
          <p:cNvPr id="2211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800" dirty="0"/>
              <a:t>The pH Scale</a:t>
            </a:r>
          </a:p>
          <a:p>
            <a:pPr lvl="1"/>
            <a:endParaRPr lang="en-US" sz="2400" dirty="0"/>
          </a:p>
          <a:p>
            <a:pPr lvl="1"/>
            <a:r>
              <a:rPr lang="en-US" sz="2400" dirty="0"/>
              <a:t>Ranges from 0 - 14</a:t>
            </a:r>
          </a:p>
          <a:p>
            <a:pPr lvl="1"/>
            <a:endParaRPr lang="en-US" sz="2400" dirty="0"/>
          </a:p>
          <a:p>
            <a:pPr lvl="1"/>
            <a:r>
              <a:rPr lang="en-US" sz="2400" dirty="0"/>
              <a:t>A pH below 7 is </a:t>
            </a:r>
            <a:r>
              <a:rPr lang="en-US" sz="2400" b="1" dirty="0"/>
              <a:t>acidic</a:t>
            </a:r>
            <a:r>
              <a:rPr lang="en-US" sz="2400" dirty="0"/>
              <a:t> 	[H</a:t>
            </a:r>
            <a:r>
              <a:rPr lang="en-US" sz="2400" baseline="30000" dirty="0"/>
              <a:t>+</a:t>
            </a:r>
            <a:r>
              <a:rPr lang="en-US" sz="2400" dirty="0"/>
              <a:t>]  &gt;  [OH</a:t>
            </a:r>
            <a:r>
              <a:rPr lang="en-US" sz="2400" baseline="30000" dirty="0"/>
              <a:t>-</a:t>
            </a:r>
            <a:r>
              <a:rPr lang="en-US" sz="2400" dirty="0"/>
              <a:t>]</a:t>
            </a:r>
          </a:p>
          <a:p>
            <a:pPr lvl="1"/>
            <a:endParaRPr lang="en-US" sz="2400" dirty="0"/>
          </a:p>
          <a:p>
            <a:pPr lvl="1"/>
            <a:r>
              <a:rPr lang="en-US" sz="2400" dirty="0"/>
              <a:t>A pH above 7 is </a:t>
            </a:r>
            <a:r>
              <a:rPr lang="en-US" sz="2400" b="1" dirty="0"/>
              <a:t>alkaline</a:t>
            </a:r>
            <a:r>
              <a:rPr lang="en-US" sz="2400" dirty="0"/>
              <a:t> 	[OH</a:t>
            </a:r>
            <a:r>
              <a:rPr lang="en-US" sz="2400" baseline="30000" dirty="0"/>
              <a:t>-</a:t>
            </a:r>
            <a:r>
              <a:rPr lang="en-US" sz="2400" dirty="0"/>
              <a:t>]  &gt;  [H</a:t>
            </a:r>
            <a:r>
              <a:rPr lang="en-US" sz="2400" baseline="30000" dirty="0"/>
              <a:t>+</a:t>
            </a:r>
            <a:r>
              <a:rPr lang="en-US" sz="2400" dirty="0"/>
              <a:t>]</a:t>
            </a:r>
          </a:p>
          <a:p>
            <a:pPr lvl="1"/>
            <a:endParaRPr lang="en-US" sz="2400" dirty="0"/>
          </a:p>
          <a:p>
            <a:pPr lvl="1"/>
            <a:r>
              <a:rPr lang="en-US" sz="2400" dirty="0"/>
              <a:t>A pH of 7 is </a:t>
            </a:r>
            <a:r>
              <a:rPr lang="en-US" sz="2400" b="1" dirty="0"/>
              <a:t>neutra</a:t>
            </a:r>
            <a:r>
              <a:rPr lang="en-US" sz="2400" dirty="0"/>
              <a:t>l 	</a:t>
            </a:r>
            <a:r>
              <a:rPr lang="en-US" sz="2400" dirty="0" smtClean="0"/>
              <a:t>[</a:t>
            </a:r>
            <a:r>
              <a:rPr lang="en-US" sz="2400" dirty="0"/>
              <a:t>H</a:t>
            </a:r>
            <a:r>
              <a:rPr lang="en-US" sz="2400" baseline="30000" dirty="0"/>
              <a:t>+</a:t>
            </a:r>
            <a:r>
              <a:rPr lang="en-US" sz="2400" dirty="0"/>
              <a:t>]  =  [OH</a:t>
            </a:r>
            <a:r>
              <a:rPr lang="en-US" sz="2400" baseline="30000" dirty="0"/>
              <a:t>-</a:t>
            </a:r>
            <a:r>
              <a:rPr lang="en-US" sz="2400" dirty="0"/>
              <a:t>]</a:t>
            </a:r>
          </a:p>
          <a:p>
            <a:pPr lvl="1">
              <a:buNone/>
            </a:pP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11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11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11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11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11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11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118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118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The pH Scale</a:t>
            </a:r>
          </a:p>
        </p:txBody>
      </p:sp>
      <p:sp>
        <p:nvSpPr>
          <p:cNvPr id="2222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</a:pPr>
            <a:endParaRPr lang="en-US" sz="2800">
              <a:solidFill>
                <a:srgbClr val="FF0000"/>
              </a:solidFill>
            </a:endParaRPr>
          </a:p>
          <a:p>
            <a:endParaRPr lang="en-US"/>
          </a:p>
        </p:txBody>
      </p:sp>
      <p:pic>
        <p:nvPicPr>
          <p:cNvPr id="222212" name="Picture 4" descr="ph_scale_c_la_73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1676400"/>
            <a:ext cx="5867784" cy="41735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/>
              <a:t>Acids and Bases</a:t>
            </a:r>
          </a:p>
        </p:txBody>
      </p:sp>
      <p:sp>
        <p:nvSpPr>
          <p:cNvPr id="223235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sz="2800" dirty="0"/>
              <a:t>The pH Scale</a:t>
            </a:r>
          </a:p>
          <a:p>
            <a:endParaRPr lang="en-US" sz="2800" dirty="0"/>
          </a:p>
          <a:p>
            <a:pPr lvl="1"/>
            <a:r>
              <a:rPr lang="en-US" sz="2400" dirty="0"/>
              <a:t>Each </a:t>
            </a:r>
            <a:r>
              <a:rPr lang="en-US" sz="2400" b="1" dirty="0"/>
              <a:t>unit</a:t>
            </a:r>
            <a:r>
              <a:rPr lang="en-US" sz="2400" dirty="0"/>
              <a:t> change in pH represents a change of </a:t>
            </a:r>
            <a:r>
              <a:rPr lang="en-US" sz="2400" b="1" dirty="0"/>
              <a:t>10X</a:t>
            </a:r>
          </a:p>
        </p:txBody>
      </p:sp>
      <p:pic>
        <p:nvPicPr>
          <p:cNvPr id="223236" name="Picture 4" descr="p30b_possible_hydrogen__c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57200" y="3352800"/>
            <a:ext cx="8229600" cy="1995487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32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32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3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3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2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Buffers and pH</a:t>
            </a:r>
          </a:p>
        </p:txBody>
      </p:sp>
      <p:sp>
        <p:nvSpPr>
          <p:cNvPr id="224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 </a:t>
            </a:r>
            <a:r>
              <a:rPr lang="en-US" b="1" dirty="0"/>
              <a:t>buffer</a:t>
            </a:r>
            <a:r>
              <a:rPr lang="en-US" dirty="0"/>
              <a:t> is a chemical(s) that keep pH within </a:t>
            </a:r>
            <a:r>
              <a:rPr lang="en-US" b="1" dirty="0"/>
              <a:t>normal limits</a:t>
            </a:r>
            <a:r>
              <a:rPr lang="en-US" dirty="0" smtClean="0"/>
              <a:t>.</a:t>
            </a:r>
            <a:endParaRPr lang="en-US" dirty="0"/>
          </a:p>
          <a:p>
            <a:r>
              <a:rPr lang="en-US" dirty="0"/>
              <a:t>Bicarbonate ions (</a:t>
            </a:r>
            <a:r>
              <a:rPr lang="en-US" b="1" dirty="0"/>
              <a:t>HCO</a:t>
            </a:r>
            <a:r>
              <a:rPr lang="en-US" b="1" baseline="-25000" dirty="0"/>
              <a:t>3</a:t>
            </a:r>
            <a:r>
              <a:rPr lang="en-US" b="1" baseline="30000" dirty="0"/>
              <a:t>-</a:t>
            </a:r>
            <a:r>
              <a:rPr lang="en-US" dirty="0"/>
              <a:t>) and carbonic acid (</a:t>
            </a:r>
            <a:r>
              <a:rPr lang="en-US" b="1" dirty="0"/>
              <a:t>H</a:t>
            </a:r>
            <a:r>
              <a:rPr lang="en-US" b="1" baseline="-25000" dirty="0"/>
              <a:t>2</a:t>
            </a:r>
            <a:r>
              <a:rPr lang="en-US" b="1" dirty="0"/>
              <a:t>CO</a:t>
            </a:r>
            <a:r>
              <a:rPr lang="en-US" b="1" baseline="-25000" dirty="0"/>
              <a:t>3</a:t>
            </a:r>
            <a:r>
              <a:rPr lang="en-US" dirty="0"/>
              <a:t>) found in </a:t>
            </a:r>
            <a:r>
              <a:rPr lang="en-US" b="1" dirty="0"/>
              <a:t>human blood </a:t>
            </a:r>
            <a:r>
              <a:rPr lang="en-US" dirty="0"/>
              <a:t>buffers the pH to </a:t>
            </a:r>
            <a:r>
              <a:rPr lang="en-US" dirty="0" smtClean="0"/>
              <a:t>7.4</a:t>
            </a:r>
          </a:p>
          <a:p>
            <a:pPr lvl="1"/>
            <a:r>
              <a:rPr lang="en-US" dirty="0" smtClean="0"/>
              <a:t>If bloods pH drops to 7, </a:t>
            </a:r>
            <a:r>
              <a:rPr lang="en-US" b="1" dirty="0" smtClean="0"/>
              <a:t>acidosis</a:t>
            </a:r>
            <a:r>
              <a:rPr lang="en-US" dirty="0" smtClean="0"/>
              <a:t> results</a:t>
            </a:r>
          </a:p>
          <a:p>
            <a:pPr lvl="1"/>
            <a:r>
              <a:rPr lang="en-US" dirty="0" smtClean="0"/>
              <a:t>If blood pH rises to about 7.8, </a:t>
            </a:r>
            <a:r>
              <a:rPr lang="en-US" b="1" dirty="0" smtClean="0"/>
              <a:t>alkalosis</a:t>
            </a:r>
            <a:r>
              <a:rPr lang="en-US" dirty="0" smtClean="0"/>
              <a:t> results</a:t>
            </a:r>
          </a:p>
          <a:p>
            <a:pPr lvl="1"/>
            <a:r>
              <a:rPr lang="en-US" dirty="0" smtClean="0"/>
              <a:t>Both conditions can be life threatening</a:t>
            </a:r>
          </a:p>
          <a:p>
            <a:r>
              <a:rPr lang="en-US" dirty="0" smtClean="0"/>
              <a:t>Our bodies </a:t>
            </a:r>
            <a:r>
              <a:rPr lang="en-US" b="1" dirty="0" smtClean="0"/>
              <a:t>produce</a:t>
            </a:r>
            <a:r>
              <a:rPr lang="en-US" dirty="0" smtClean="0"/>
              <a:t> natural buffers that help keep our blood at a healthy pH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42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42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42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42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42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42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42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42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42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42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42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42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gin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pe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2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469</TotalTime>
  <Words>375</Words>
  <Application>Microsoft Office PowerPoint</Application>
  <PresentationFormat>On-screen Show (4:3)</PresentationFormat>
  <Paragraphs>69</Paragraphs>
  <Slides>11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Origin</vt:lpstr>
      <vt:lpstr>Cell Biology: Cell Compounds and Biological Molecules</vt:lpstr>
      <vt:lpstr>Today’s Objectives</vt:lpstr>
      <vt:lpstr>Acids and Bases</vt:lpstr>
      <vt:lpstr>Acids and Bases</vt:lpstr>
      <vt:lpstr>Acids and Bases</vt:lpstr>
      <vt:lpstr>Acids and Bases</vt:lpstr>
      <vt:lpstr>The pH Scale</vt:lpstr>
      <vt:lpstr>Acids and Bases</vt:lpstr>
      <vt:lpstr>Buffers and pH</vt:lpstr>
      <vt:lpstr>Buffers and pH</vt:lpstr>
      <vt:lpstr>Homework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Cell Biology: Cell Compounds and Biological Molecules</dc:title>
  <dc:creator>T-rev</dc:creator>
  <cp:lastModifiedBy>T-rev</cp:lastModifiedBy>
  <cp:revision>43</cp:revision>
  <dcterms:created xsi:type="dcterms:W3CDTF">2012-09-11T00:48:51Z</dcterms:created>
  <dcterms:modified xsi:type="dcterms:W3CDTF">2012-09-19T13:39:39Z</dcterms:modified>
</cp:coreProperties>
</file>